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sldIdLst>
    <p:sldId id="256" r:id="rId2"/>
    <p:sldId id="273" r:id="rId3"/>
    <p:sldId id="257" r:id="rId4"/>
    <p:sldId id="258" r:id="rId5"/>
    <p:sldId id="263" r:id="rId6"/>
    <p:sldId id="264" r:id="rId7"/>
    <p:sldId id="259" r:id="rId8"/>
    <p:sldId id="265" r:id="rId9"/>
    <p:sldId id="260" r:id="rId10"/>
    <p:sldId id="266" r:id="rId11"/>
    <p:sldId id="261" r:id="rId12"/>
    <p:sldId id="262" r:id="rId13"/>
    <p:sldId id="267" r:id="rId14"/>
    <p:sldId id="268" r:id="rId15"/>
    <p:sldId id="269" r:id="rId16"/>
    <p:sldId id="270" r:id="rId17"/>
    <p:sldId id="271" r:id="rId18"/>
    <p:sldId id="272" r:id="rId19"/>
    <p:sldId id="274" r:id="rId20"/>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7A95352-AE55-47D8-A06F-03DE58889F86}" type="slidenum">
              <a:rPr lang="en-CA" smtClean="0"/>
              <a:pPr/>
              <a:t>‹#›</a:t>
            </a:fld>
            <a:endParaRPr lang="en-CA"/>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B52745-26D5-4776-8CA8-ED8DEB7A5C01}"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a:xfrm>
            <a:off x="2640597" y="6377459"/>
            <a:ext cx="3836404" cy="365125"/>
          </a:xfrm>
        </p:spPr>
        <p:txBody>
          <a:bodyPr/>
          <a:lstStyle/>
          <a:p>
            <a:endParaRPr lang="en-CA"/>
          </a:p>
        </p:txBody>
      </p:sp>
      <p:sp>
        <p:nvSpPr>
          <p:cNvPr id="6" name="Slide Number Placeholder 5"/>
          <p:cNvSpPr>
            <a:spLocks noGrp="1"/>
          </p:cNvSpPr>
          <p:nvPr>
            <p:ph type="sldNum" sz="quarter" idx="12"/>
          </p:nvPr>
        </p:nvSpPr>
        <p:spPr/>
        <p:txBody>
          <a:bodyPr/>
          <a:lstStyle/>
          <a:p>
            <a:fld id="{C71A4AE3-FF25-4EC8-A627-6D0DC2B4D9A2}"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BC89813B-8667-4857-99D7-362B024AB0AD}"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257C1C6-C09B-41FD-BCD4-844727E00EEF}"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CC31D29-A60B-42DB-891D-8B11C57EAA67}"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0DAD8B4B-F066-4D3B-BEB6-953D5F1BA32B}"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25DF060-F83C-4EF5-82AA-66C70D5F3634}"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77C5DED-6E96-4E61-995A-A87F92F7DEF9}"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C4D5D1CA-EF1F-4E61-9661-E1EB115F1B11}" type="slidenum">
              <a:rPr lang="en-CA" smtClean="0"/>
              <a:pPr/>
              <a:t>‹#›</a:t>
            </a:fld>
            <a:endParaRPr lang="en-CA"/>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endParaRPr lang="en-CA"/>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CA"/>
          </a:p>
        </p:txBody>
      </p:sp>
      <p:sp>
        <p:nvSpPr>
          <p:cNvPr id="7" name="Slide Number Placeholder 6"/>
          <p:cNvSpPr>
            <a:spLocks noGrp="1"/>
          </p:cNvSpPr>
          <p:nvPr>
            <p:ph type="sldNum" sz="quarter" idx="12"/>
          </p:nvPr>
        </p:nvSpPr>
        <p:spPr>
          <a:xfrm>
            <a:off x="8339328" y="1170432"/>
            <a:ext cx="733864" cy="201168"/>
          </a:xfrm>
        </p:spPr>
        <p:txBody>
          <a:bodyPr/>
          <a:lstStyle/>
          <a:p>
            <a:fld id="{7389D72E-B03E-4A1F-A08C-945D311CC828}"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endParaRPr lang="en-CA"/>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CA"/>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A59B820-06A2-4043-9110-B9B9521983EF}"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r>
              <a:rPr lang="en-CA" sz="8800" b="1" dirty="0"/>
              <a:t>ENDER’S GAME</a:t>
            </a:r>
          </a:p>
        </p:txBody>
      </p:sp>
      <p:sp>
        <p:nvSpPr>
          <p:cNvPr id="2051" name="Rectangle 3"/>
          <p:cNvSpPr>
            <a:spLocks noGrp="1" noChangeArrowheads="1"/>
          </p:cNvSpPr>
          <p:nvPr>
            <p:ph type="subTitle" idx="1"/>
          </p:nvPr>
        </p:nvSpPr>
        <p:spPr>
          <a:xfrm>
            <a:off x="539552" y="5157192"/>
            <a:ext cx="8077200" cy="1499616"/>
          </a:xfrm>
        </p:spPr>
        <p:txBody>
          <a:bodyPr anchor="t"/>
          <a:lstStyle/>
          <a:p>
            <a:pPr>
              <a:lnSpc>
                <a:spcPct val="90000"/>
              </a:lnSpc>
            </a:pPr>
            <a:r>
              <a:rPr lang="en-CA" sz="2800" dirty="0"/>
              <a:t>Discussion – Chapters </a:t>
            </a:r>
            <a:r>
              <a:rPr lang="en-CA" sz="2800" dirty="0" smtClean="0"/>
              <a:t>12 &amp; 13 </a:t>
            </a:r>
            <a:endParaRPr lang="en-CA" sz="2800" dirty="0"/>
          </a:p>
          <a:p>
            <a:pPr>
              <a:lnSpc>
                <a:spcPct val="90000"/>
              </a:lnSpc>
            </a:pPr>
            <a:r>
              <a:rPr lang="en-CA" sz="2800" dirty="0" smtClean="0"/>
              <a:t>Mr</a:t>
            </a:r>
            <a:r>
              <a:rPr lang="en-CA" sz="2800" dirty="0"/>
              <a:t>. </a:t>
            </a:r>
            <a:r>
              <a:rPr lang="en-CA" sz="2800" dirty="0" smtClean="0"/>
              <a:t>Wilson</a:t>
            </a:r>
          </a:p>
          <a:p>
            <a:pPr>
              <a:lnSpc>
                <a:spcPct val="90000"/>
              </a:lnSpc>
            </a:pPr>
            <a:r>
              <a:rPr lang="en-CA" sz="2800" dirty="0" smtClean="0"/>
              <a:t>LMAC</a:t>
            </a:r>
            <a:endParaRPr lang="en-CA"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CA" sz="5400" b="1"/>
              <a:t>Chapter 12 - Bonzo</a:t>
            </a:r>
          </a:p>
        </p:txBody>
      </p:sp>
      <p:sp>
        <p:nvSpPr>
          <p:cNvPr id="31747" name="Rectangle 3"/>
          <p:cNvSpPr>
            <a:spLocks noGrp="1" noChangeArrowheads="1"/>
          </p:cNvSpPr>
          <p:nvPr>
            <p:ph idx="1"/>
          </p:nvPr>
        </p:nvSpPr>
        <p:spPr/>
        <p:txBody>
          <a:bodyPr/>
          <a:lstStyle/>
          <a:p>
            <a:pPr marL="0" indent="0">
              <a:buFont typeface="Wingdings" pitchFamily="2" charset="2"/>
              <a:buNone/>
            </a:pPr>
            <a:r>
              <a:rPr lang="en-CA" sz="4400"/>
              <a:t>“He wanted to go back home, back to the battle school, the only place in the universe where he belonged” (p.225).</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CA"/>
              <a:t>Chapter 12 - Bonzo</a:t>
            </a:r>
          </a:p>
        </p:txBody>
      </p:sp>
      <p:sp>
        <p:nvSpPr>
          <p:cNvPr id="25603" name="Rectangle 3"/>
          <p:cNvSpPr>
            <a:spLocks noGrp="1" noChangeArrowheads="1"/>
          </p:cNvSpPr>
          <p:nvPr>
            <p:ph idx="1"/>
          </p:nvPr>
        </p:nvSpPr>
        <p:spPr/>
        <p:txBody>
          <a:bodyPr>
            <a:noAutofit/>
          </a:bodyPr>
          <a:lstStyle/>
          <a:p>
            <a:r>
              <a:rPr lang="en-US" sz="4000" dirty="0"/>
              <a:t>How surprised were you to learn about what actually happened to Bonzo? </a:t>
            </a:r>
            <a:endParaRPr lang="en-US" sz="4000" dirty="0" smtClean="0"/>
          </a:p>
          <a:p>
            <a:pPr>
              <a:buNone/>
            </a:pPr>
            <a:endParaRPr lang="en-US" sz="1100" dirty="0"/>
          </a:p>
          <a:p>
            <a:r>
              <a:rPr lang="en-US" sz="4000" dirty="0"/>
              <a:t>How much more surprised were you to learn about Stilson? </a:t>
            </a:r>
            <a:endParaRPr lang="en-US" sz="4000" dirty="0" smtClean="0"/>
          </a:p>
          <a:p>
            <a:endParaRPr lang="en-US" sz="1100" dirty="0"/>
          </a:p>
          <a:p>
            <a:r>
              <a:rPr lang="en-US" sz="4000" dirty="0"/>
              <a:t>Why </a:t>
            </a:r>
            <a:r>
              <a:rPr lang="en-US" sz="4000" dirty="0" smtClean="0"/>
              <a:t>do </a:t>
            </a:r>
            <a:r>
              <a:rPr lang="en-US" sz="4000" dirty="0"/>
              <a:t>they keep this knowledge from Ender? </a:t>
            </a:r>
            <a:endParaRPr lang="en-CA"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5603">
                                            <p:txEl>
                                              <p:pRg st="4" end="4"/>
                                            </p:txEl>
                                          </p:spTgt>
                                        </p:tgtEl>
                                        <p:attrNameLst>
                                          <p:attrName>style.visibility</p:attrName>
                                        </p:attrNameLst>
                                      </p:cBhvr>
                                      <p:to>
                                        <p:strVal val="visible"/>
                                      </p:to>
                                    </p:set>
                                    <p:anim calcmode="lin" valueType="num">
                                      <p:cBhvr additive="base">
                                        <p:cTn id="11" dur="5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6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5"/>
          <p:cNvSpPr>
            <a:spLocks noGrp="1" noChangeArrowheads="1"/>
          </p:cNvSpPr>
          <p:nvPr>
            <p:ph type="subTitle" idx="1"/>
          </p:nvPr>
        </p:nvSpPr>
        <p:spPr>
          <a:xfrm>
            <a:off x="539552" y="5157192"/>
            <a:ext cx="8077200" cy="1499616"/>
          </a:xfrm>
        </p:spPr>
        <p:txBody>
          <a:bodyPr anchor="t">
            <a:normAutofit/>
          </a:bodyPr>
          <a:lstStyle/>
          <a:p>
            <a:r>
              <a:rPr lang="en-CA" sz="7200" dirty="0" smtClean="0"/>
              <a:t>Valentine</a:t>
            </a:r>
            <a:endParaRPr lang="en-US" sz="7200" dirty="0"/>
          </a:p>
        </p:txBody>
      </p:sp>
      <p:pic>
        <p:nvPicPr>
          <p:cNvPr id="2050" name="Picture 2" descr="G:\Laurier MacDonald\2011-2012\English\English 406\Term 3\Ender's Game\Photos\Val &amp; Ender raft.jpg"/>
          <p:cNvPicPr>
            <a:picLocks noChangeAspect="1" noChangeArrowheads="1"/>
          </p:cNvPicPr>
          <p:nvPr/>
        </p:nvPicPr>
        <p:blipFill>
          <a:blip r:embed="rId2" cstate="print"/>
          <a:srcRect/>
          <a:stretch>
            <a:fillRect/>
          </a:stretch>
        </p:blipFill>
        <p:spPr bwMode="auto">
          <a:xfrm>
            <a:off x="4644008" y="0"/>
            <a:ext cx="4499992" cy="6848889"/>
          </a:xfrm>
          <a:prstGeom prst="rect">
            <a:avLst/>
          </a:prstGeom>
          <a:noFill/>
        </p:spPr>
      </p:pic>
      <p:sp>
        <p:nvSpPr>
          <p:cNvPr id="5" name="Rectangle 4"/>
          <p:cNvSpPr/>
          <p:nvPr/>
        </p:nvSpPr>
        <p:spPr>
          <a:xfrm>
            <a:off x="467544" y="3861048"/>
            <a:ext cx="3762568" cy="923330"/>
          </a:xfrm>
          <a:prstGeom prst="rect">
            <a:avLst/>
          </a:prstGeom>
          <a:noFill/>
        </p:spPr>
        <p:txBody>
          <a:bodyPr wrap="none" lIns="91440" tIns="45720" rIns="91440" bIns="45720">
            <a:spAutoFit/>
          </a:bodyPr>
          <a:lstStyle/>
          <a:p>
            <a:pPr algn="ctr"/>
            <a:r>
              <a:rPr lang="en-C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Chapter 13</a:t>
            </a:r>
            <a:endParaRPr lang="en-C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Chapter 13 - Valentine</a:t>
            </a:r>
          </a:p>
        </p:txBody>
      </p:sp>
      <p:sp>
        <p:nvSpPr>
          <p:cNvPr id="32771" name="Rectangle 3"/>
          <p:cNvSpPr>
            <a:spLocks noGrp="1" noChangeArrowheads="1"/>
          </p:cNvSpPr>
          <p:nvPr>
            <p:ph idx="1"/>
          </p:nvPr>
        </p:nvSpPr>
        <p:spPr/>
        <p:txBody>
          <a:bodyPr>
            <a:normAutofit/>
          </a:bodyPr>
          <a:lstStyle/>
          <a:p>
            <a:r>
              <a:rPr lang="en-US" sz="4000" dirty="0"/>
              <a:t>What is the official reaction to finding out who Locke and Demosthenes are? </a:t>
            </a:r>
          </a:p>
          <a:p>
            <a:endParaRPr lang="en-US" sz="1600" dirty="0" smtClean="0"/>
          </a:p>
          <a:p>
            <a:r>
              <a:rPr lang="en-US" sz="4000" dirty="0" smtClean="0"/>
              <a:t>What </a:t>
            </a:r>
            <a:r>
              <a:rPr lang="en-US" sz="4000" dirty="0"/>
              <a:t>are the good and bad points as far as the voices are concerned? </a:t>
            </a:r>
            <a:endParaRPr lang="en-US" sz="4000" dirty="0" smtClean="0"/>
          </a:p>
          <a:p>
            <a:endParaRPr lang="en-US" sz="1100" dirty="0" smtClean="0"/>
          </a:p>
          <a:p>
            <a:r>
              <a:rPr lang="en-US" sz="4000" dirty="0" smtClean="0"/>
              <a:t>Who </a:t>
            </a:r>
            <a:r>
              <a:rPr lang="en-US" sz="4000" dirty="0"/>
              <a:t>is talking in this </a:t>
            </a:r>
            <a:r>
              <a:rPr lang="en-US" sz="4000" dirty="0" smtClean="0"/>
              <a:t>segment</a:t>
            </a:r>
            <a:r>
              <a:rPr lang="en-US" sz="4000" dirty="0" smtClean="0"/>
              <a:t>?</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Chapter 13 - Valentine</a:t>
            </a:r>
          </a:p>
        </p:txBody>
      </p:sp>
      <p:sp>
        <p:nvSpPr>
          <p:cNvPr id="33795" name="Rectangle 3"/>
          <p:cNvSpPr>
            <a:spLocks noGrp="1" noChangeArrowheads="1"/>
          </p:cNvSpPr>
          <p:nvPr>
            <p:ph idx="1"/>
          </p:nvPr>
        </p:nvSpPr>
        <p:spPr/>
        <p:txBody>
          <a:bodyPr>
            <a:normAutofit lnSpcReduction="10000"/>
          </a:bodyPr>
          <a:lstStyle/>
          <a:p>
            <a:pPr>
              <a:buNone/>
            </a:pPr>
            <a:r>
              <a:rPr lang="en-US" sz="4800" dirty="0">
                <a:solidFill>
                  <a:srgbClr val="C00000"/>
                </a:solidFill>
              </a:rPr>
              <a:t>Ender </a:t>
            </a:r>
            <a:r>
              <a:rPr lang="en-US" sz="4800" dirty="0" smtClean="0">
                <a:solidFill>
                  <a:srgbClr val="C00000"/>
                </a:solidFill>
              </a:rPr>
              <a:t>tells us the </a:t>
            </a:r>
            <a:r>
              <a:rPr lang="en-US" sz="4800" dirty="0">
                <a:solidFill>
                  <a:srgbClr val="C00000"/>
                </a:solidFill>
              </a:rPr>
              <a:t>secret of how he manages to win all the time. </a:t>
            </a:r>
          </a:p>
          <a:p>
            <a:endParaRPr lang="en-US" sz="2000" dirty="0" smtClean="0"/>
          </a:p>
          <a:p>
            <a:r>
              <a:rPr lang="en-US" sz="4000" dirty="0" smtClean="0"/>
              <a:t>What </a:t>
            </a:r>
            <a:r>
              <a:rPr lang="en-US" sz="4000" dirty="0"/>
              <a:t>is it</a:t>
            </a:r>
            <a:r>
              <a:rPr lang="en-US" sz="4000" dirty="0" smtClean="0"/>
              <a:t>?</a:t>
            </a:r>
            <a:endParaRPr lang="en-US" sz="4000" dirty="0"/>
          </a:p>
          <a:p>
            <a:endParaRPr lang="en-US" sz="2400" dirty="0" smtClean="0"/>
          </a:p>
          <a:p>
            <a:r>
              <a:rPr lang="en-US" sz="4000" dirty="0" smtClean="0"/>
              <a:t>How </a:t>
            </a:r>
            <a:r>
              <a:rPr lang="en-US" sz="4000" dirty="0"/>
              <a:t>is this related to Peter's </a:t>
            </a:r>
            <a:r>
              <a:rPr lang="en-US" sz="4000" dirty="0" smtClean="0"/>
              <a:t>special ability; what is Valentine's? </a:t>
            </a:r>
            <a:endParaRPr 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3795">
                                            <p:txEl>
                                              <p:pRg st="4" end="4"/>
                                            </p:txEl>
                                          </p:spTgt>
                                        </p:tgtEl>
                                        <p:attrNameLst>
                                          <p:attrName>style.visibility</p:attrName>
                                        </p:attrNameLst>
                                      </p:cBhvr>
                                      <p:to>
                                        <p:strVal val="visible"/>
                                      </p:to>
                                    </p:set>
                                    <p:animEffect transition="in" filter="box(in)">
                                      <p:cBhvr>
                                        <p:cTn id="11"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Chapter 13 - Valentine</a:t>
            </a:r>
          </a:p>
        </p:txBody>
      </p:sp>
      <p:sp>
        <p:nvSpPr>
          <p:cNvPr id="34819" name="Rectangle 3"/>
          <p:cNvSpPr>
            <a:spLocks noGrp="1" noChangeArrowheads="1"/>
          </p:cNvSpPr>
          <p:nvPr>
            <p:ph idx="1"/>
          </p:nvPr>
        </p:nvSpPr>
        <p:spPr/>
        <p:txBody>
          <a:bodyPr/>
          <a:lstStyle/>
          <a:p>
            <a:pPr marL="177800" indent="-58738">
              <a:buNone/>
            </a:pPr>
            <a:r>
              <a:rPr lang="en-US" sz="3600" dirty="0">
                <a:solidFill>
                  <a:srgbClr val="C00000"/>
                </a:solidFill>
              </a:rPr>
              <a:t>After Ender has made up his mind what to do, Graff tries to explain to him why he brought him back to Earth and let him take three months to make up his mind. </a:t>
            </a:r>
          </a:p>
          <a:p>
            <a:endParaRPr lang="en-US" sz="1600" dirty="0" smtClean="0"/>
          </a:p>
          <a:p>
            <a:pPr algn="ctr">
              <a:buNone/>
            </a:pPr>
            <a:r>
              <a:rPr lang="en-US" sz="4000" dirty="0" smtClean="0"/>
              <a:t>What </a:t>
            </a:r>
            <a:r>
              <a:rPr lang="en-US" sz="4000" dirty="0"/>
              <a:t>connection does Graff want Ender to make?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4819">
                                            <p:txEl>
                                              <p:pRg st="2" end="2"/>
                                            </p:txEl>
                                          </p:spTgt>
                                        </p:tgtEl>
                                        <p:attrNameLst>
                                          <p:attrName>style.visibility</p:attrName>
                                        </p:attrNameLst>
                                      </p:cBhvr>
                                      <p:to>
                                        <p:strVal val="visible"/>
                                      </p:to>
                                    </p:set>
                                    <p:anim calcmode="lin" valueType="num">
                                      <p:cBhvr>
                                        <p:cTn id="7" dur="500" fill="hold"/>
                                        <p:tgtEl>
                                          <p:spTgt spid="34819">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4819">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48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Chapter 13 - Valentine</a:t>
            </a:r>
          </a:p>
        </p:txBody>
      </p:sp>
      <p:sp>
        <p:nvSpPr>
          <p:cNvPr id="35843" name="Rectangle 3"/>
          <p:cNvSpPr>
            <a:spLocks noGrp="1" noChangeArrowheads="1"/>
          </p:cNvSpPr>
          <p:nvPr>
            <p:ph idx="1"/>
          </p:nvPr>
        </p:nvSpPr>
        <p:spPr/>
        <p:txBody>
          <a:bodyPr/>
          <a:lstStyle/>
          <a:p>
            <a:r>
              <a:rPr lang="en-US" sz="4000" dirty="0"/>
              <a:t>How did humans learn that faster than light, instant communication was possible? </a:t>
            </a:r>
          </a:p>
          <a:p>
            <a:endParaRPr lang="en-US" sz="1100" dirty="0" smtClean="0"/>
          </a:p>
          <a:p>
            <a:r>
              <a:rPr lang="en-US" sz="4000" dirty="0" smtClean="0"/>
              <a:t>How </a:t>
            </a:r>
            <a:r>
              <a:rPr lang="en-US" sz="4000" dirty="0"/>
              <a:t>is this related to Ender watching the old invasion videos</a:t>
            </a:r>
            <a:r>
              <a:rPr lang="en-US" sz="4000" dirty="0" smtClean="0"/>
              <a:t>?</a:t>
            </a:r>
          </a:p>
          <a:p>
            <a:endParaRPr lang="en-US" sz="1100" dirty="0" smtClean="0"/>
          </a:p>
          <a:p>
            <a:r>
              <a:rPr lang="en-US" sz="4000" dirty="0" smtClean="0"/>
              <a:t>Why is this ironic?</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animEffect transition="in" filter="circle(in)">
                                      <p:cBhvr>
                                        <p:cTn id="11" dur="2000"/>
                                        <p:tgtEl>
                                          <p:spTgt spid="3584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5843">
                                            <p:txEl>
                                              <p:pRg st="4" end="4"/>
                                            </p:txEl>
                                          </p:spTgt>
                                        </p:tgtEl>
                                        <p:attrNameLst>
                                          <p:attrName>style.visibility</p:attrName>
                                        </p:attrNameLst>
                                      </p:cBhvr>
                                      <p:to>
                                        <p:strVal val="visible"/>
                                      </p:to>
                                    </p:set>
                                    <p:anim calcmode="lin" valueType="num">
                                      <p:cBhvr additive="base">
                                        <p:cTn id="16"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584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Chapter 13 - Valentine</a:t>
            </a:r>
          </a:p>
        </p:txBody>
      </p:sp>
      <p:sp>
        <p:nvSpPr>
          <p:cNvPr id="36867" name="Rectangle 3"/>
          <p:cNvSpPr>
            <a:spLocks noGrp="1" noChangeArrowheads="1"/>
          </p:cNvSpPr>
          <p:nvPr>
            <p:ph idx="1"/>
          </p:nvPr>
        </p:nvSpPr>
        <p:spPr/>
        <p:txBody>
          <a:bodyPr/>
          <a:lstStyle/>
          <a:p>
            <a:pPr marL="0" indent="0">
              <a:buFont typeface="Wingdings" pitchFamily="2" charset="2"/>
              <a:buNone/>
            </a:pPr>
            <a:r>
              <a:rPr lang="en-US" sz="4400" dirty="0"/>
              <a:t>"If the other fellow can't tell you his story, you can never be sure he isn't trying to kill </a:t>
            </a:r>
            <a:r>
              <a:rPr lang="en-US" sz="4400" dirty="0" smtClean="0"/>
              <a:t>you" </a:t>
            </a:r>
            <a:r>
              <a:rPr lang="en-US" sz="2800" dirty="0" smtClean="0"/>
              <a:t>(p. 253).</a:t>
            </a:r>
            <a:endParaRPr lang="en-US" sz="4400" dirty="0" smtClean="0"/>
          </a:p>
          <a:p>
            <a:pPr marL="0" indent="0">
              <a:buFont typeface="Wingdings" pitchFamily="2" charset="2"/>
              <a:buNone/>
            </a:pPr>
            <a:endParaRPr lang="en-US" sz="2000" dirty="0"/>
          </a:p>
          <a:p>
            <a:pPr marL="447675" lvl="1" indent="-155575"/>
            <a:r>
              <a:rPr lang="en-US" dirty="0"/>
              <a:t>Why can't the two races communicate? </a:t>
            </a:r>
          </a:p>
          <a:p>
            <a:pPr marL="447675" lvl="1" indent="-155575"/>
            <a:r>
              <a:rPr lang="en-US" dirty="0"/>
              <a:t>Why is this important? </a:t>
            </a:r>
          </a:p>
          <a:p>
            <a:pPr marL="447675" lvl="1" indent="-155575"/>
            <a:r>
              <a:rPr lang="en-US" dirty="0"/>
              <a:t>What are three reasons that have been given for the buggers attacking </a:t>
            </a:r>
            <a:r>
              <a:rPr lang="en-US" dirty="0" smtClean="0"/>
              <a:t>Earth?</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6867">
                                            <p:txEl>
                                              <p:pRg st="3" end="3"/>
                                            </p:txEl>
                                          </p:spTgt>
                                        </p:tgtEl>
                                        <p:attrNameLst>
                                          <p:attrName>style.visibility</p:attrName>
                                        </p:attrNameLst>
                                      </p:cBhvr>
                                      <p:to>
                                        <p:strVal val="visible"/>
                                      </p:to>
                                    </p:set>
                                    <p:animEffect transition="in" filter="box(in)">
                                      <p:cBhvr>
                                        <p:cTn id="11" dur="500"/>
                                        <p:tgtEl>
                                          <p:spTgt spid="36867">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6867">
                                            <p:txEl>
                                              <p:pRg st="4" end="4"/>
                                            </p:txEl>
                                          </p:spTgt>
                                        </p:tgtEl>
                                        <p:attrNameLst>
                                          <p:attrName>style.visibility</p:attrName>
                                        </p:attrNameLst>
                                      </p:cBhvr>
                                      <p:to>
                                        <p:strVal val="visible"/>
                                      </p:to>
                                    </p:set>
                                    <p:anim calcmode="lin" valueType="num">
                                      <p:cBhvr additive="base">
                                        <p:cTn id="16" dur="500" fill="hold"/>
                                        <p:tgtEl>
                                          <p:spTgt spid="36867">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686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a:t>Chapter 13 - Valentine</a:t>
            </a:r>
          </a:p>
        </p:txBody>
      </p:sp>
      <p:sp>
        <p:nvSpPr>
          <p:cNvPr id="37891" name="Rectangle 3"/>
          <p:cNvSpPr>
            <a:spLocks noGrp="1" noChangeArrowheads="1"/>
          </p:cNvSpPr>
          <p:nvPr>
            <p:ph idx="1"/>
          </p:nvPr>
        </p:nvSpPr>
        <p:spPr/>
        <p:txBody>
          <a:bodyPr/>
          <a:lstStyle/>
          <a:p>
            <a:pPr>
              <a:buNone/>
            </a:pPr>
            <a:r>
              <a:rPr lang="en-US" sz="4000" dirty="0" smtClean="0"/>
              <a:t>"Nature </a:t>
            </a:r>
            <a:r>
              <a:rPr lang="en-US" sz="4000" dirty="0"/>
              <a:t>can't evolve a species that hasn't the will to survive ... the race as a whole can never decide not to </a:t>
            </a:r>
            <a:r>
              <a:rPr lang="en-US" sz="4000" dirty="0" smtClean="0"/>
              <a:t>exist" </a:t>
            </a:r>
            <a:r>
              <a:rPr lang="en-US" dirty="0" smtClean="0"/>
              <a:t>(pp. 253-4).</a:t>
            </a:r>
            <a:endParaRPr lang="en-US" sz="4000" dirty="0"/>
          </a:p>
          <a:p>
            <a:endParaRPr lang="en-US" dirty="0"/>
          </a:p>
          <a:p>
            <a:pPr algn="ctr">
              <a:buNone/>
            </a:pPr>
            <a:r>
              <a:rPr lang="en-US" sz="4000" dirty="0">
                <a:solidFill>
                  <a:srgbClr val="002060"/>
                </a:solidFill>
              </a:rPr>
              <a:t>How does this apply to the decision Ender has to make?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 calcmode="lin" valueType="num">
                                      <p:cBhvr additive="base">
                                        <p:cTn id="7"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251520" y="5157192"/>
            <a:ext cx="8077200" cy="1499616"/>
          </a:xfrm>
        </p:spPr>
        <p:txBody>
          <a:bodyPr/>
          <a:lstStyle/>
          <a:p>
            <a:endParaRPr lang="en-CA" dirty="0"/>
          </a:p>
        </p:txBody>
      </p:sp>
      <p:sp>
        <p:nvSpPr>
          <p:cNvPr id="6" name="Rectangle 5"/>
          <p:cNvSpPr/>
          <p:nvPr/>
        </p:nvSpPr>
        <p:spPr>
          <a:xfrm>
            <a:off x="251520" y="3861048"/>
            <a:ext cx="3660169"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Thank You</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3074" name="Picture 2" descr="G:\Laurier MacDonald\2011-2012\English\English 406\Term 3\Ender's Game\Photos\Transport.jpeg"/>
          <p:cNvPicPr>
            <a:picLocks noChangeAspect="1" noChangeArrowheads="1"/>
          </p:cNvPicPr>
          <p:nvPr/>
        </p:nvPicPr>
        <p:blipFill>
          <a:blip r:embed="rId2" cstate="print"/>
          <a:srcRect/>
          <a:stretch>
            <a:fillRect/>
          </a:stretch>
        </p:blipFill>
        <p:spPr bwMode="auto">
          <a:xfrm>
            <a:off x="4139952" y="0"/>
            <a:ext cx="5004048" cy="685450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755576" y="5229200"/>
            <a:ext cx="7861176" cy="1499616"/>
          </a:xfrm>
        </p:spPr>
        <p:txBody>
          <a:bodyPr anchor="t">
            <a:normAutofit/>
          </a:bodyPr>
          <a:lstStyle/>
          <a:p>
            <a:r>
              <a:rPr lang="en-CA" sz="8000" dirty="0" err="1" smtClean="0"/>
              <a:t>Bonzo</a:t>
            </a:r>
            <a:endParaRPr lang="en-US" sz="8000" dirty="0"/>
          </a:p>
        </p:txBody>
      </p:sp>
      <p:pic>
        <p:nvPicPr>
          <p:cNvPr id="1026" name="Picture 2" descr="G:\Laurier MacDonald\2011-2012\English\English 406\Term 3\Ender's Game\Photos\Ender &amp; Bonzo.jpeg"/>
          <p:cNvPicPr>
            <a:picLocks noChangeAspect="1" noChangeArrowheads="1"/>
          </p:cNvPicPr>
          <p:nvPr/>
        </p:nvPicPr>
        <p:blipFill>
          <a:blip r:embed="rId2" cstate="print"/>
          <a:srcRect/>
          <a:stretch>
            <a:fillRect/>
          </a:stretch>
        </p:blipFill>
        <p:spPr bwMode="auto">
          <a:xfrm>
            <a:off x="4644009" y="0"/>
            <a:ext cx="4499992" cy="6936452"/>
          </a:xfrm>
          <a:prstGeom prst="rect">
            <a:avLst/>
          </a:prstGeom>
          <a:noFill/>
        </p:spPr>
      </p:pic>
      <p:sp>
        <p:nvSpPr>
          <p:cNvPr id="6" name="Rectangle 5"/>
          <p:cNvSpPr/>
          <p:nvPr/>
        </p:nvSpPr>
        <p:spPr>
          <a:xfrm>
            <a:off x="467544" y="3933056"/>
            <a:ext cx="3762568"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Chapter 12</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CA" sz="5400" b="1"/>
              <a:t>Chapter 12 - Bonzo</a:t>
            </a:r>
          </a:p>
        </p:txBody>
      </p:sp>
      <p:sp>
        <p:nvSpPr>
          <p:cNvPr id="21507" name="Rectangle 3"/>
          <p:cNvSpPr>
            <a:spLocks noGrp="1" noChangeArrowheads="1"/>
          </p:cNvSpPr>
          <p:nvPr>
            <p:ph idx="1"/>
          </p:nvPr>
        </p:nvSpPr>
        <p:spPr/>
        <p:txBody>
          <a:bodyPr>
            <a:normAutofit/>
          </a:bodyPr>
          <a:lstStyle/>
          <a:p>
            <a:pPr marL="177800" indent="-58738">
              <a:buNone/>
            </a:pPr>
            <a:r>
              <a:rPr lang="en-US" sz="4000" dirty="0">
                <a:solidFill>
                  <a:srgbClr val="C00000"/>
                </a:solidFill>
              </a:rPr>
              <a:t>There are really three big events in this chapter, though there are some smaller ones that go with them</a:t>
            </a:r>
            <a:r>
              <a:rPr lang="en-US" sz="4000" dirty="0" smtClean="0">
                <a:solidFill>
                  <a:srgbClr val="C00000"/>
                </a:solidFill>
              </a:rPr>
              <a:t>.</a:t>
            </a:r>
            <a:endParaRPr lang="en-US" sz="4000" dirty="0">
              <a:solidFill>
                <a:srgbClr val="C00000"/>
              </a:solidFill>
            </a:endParaRPr>
          </a:p>
          <a:p>
            <a:endParaRPr lang="en-US" sz="1600" dirty="0" smtClean="0"/>
          </a:p>
          <a:p>
            <a:r>
              <a:rPr lang="en-US" sz="4000" dirty="0" smtClean="0"/>
              <a:t>What </a:t>
            </a:r>
            <a:r>
              <a:rPr lang="en-US" sz="4000" dirty="0"/>
              <a:t>are these sections? </a:t>
            </a:r>
          </a:p>
          <a:p>
            <a:pPr>
              <a:buNone/>
            </a:pP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CA" sz="6000" b="1"/>
              <a:t>Chapter 12 - Bonzo</a:t>
            </a:r>
          </a:p>
        </p:txBody>
      </p:sp>
      <p:sp>
        <p:nvSpPr>
          <p:cNvPr id="22531" name="Rectangle 3"/>
          <p:cNvSpPr>
            <a:spLocks noGrp="1" noChangeArrowheads="1"/>
          </p:cNvSpPr>
          <p:nvPr>
            <p:ph idx="1"/>
          </p:nvPr>
        </p:nvSpPr>
        <p:spPr/>
        <p:txBody>
          <a:bodyPr>
            <a:normAutofit/>
          </a:bodyPr>
          <a:lstStyle/>
          <a:p>
            <a:pPr marL="177800" indent="-58738">
              <a:buNone/>
            </a:pPr>
            <a:r>
              <a:rPr lang="en-CA" sz="6600" dirty="0" smtClean="0">
                <a:solidFill>
                  <a:srgbClr val="C00000"/>
                </a:solidFill>
              </a:rPr>
              <a:t>In what way(s) </a:t>
            </a:r>
            <a:r>
              <a:rPr lang="en-CA" sz="6600" dirty="0">
                <a:solidFill>
                  <a:srgbClr val="C00000"/>
                </a:solidFill>
              </a:rPr>
              <a:t>is chapter 12 </a:t>
            </a:r>
            <a:r>
              <a:rPr lang="en-CA" sz="6600" dirty="0" smtClean="0">
                <a:solidFill>
                  <a:srgbClr val="C00000"/>
                </a:solidFill>
              </a:rPr>
              <a:t>a lot like </a:t>
            </a:r>
            <a:r>
              <a:rPr lang="en-CA" sz="6600" dirty="0">
                <a:solidFill>
                  <a:srgbClr val="C00000"/>
                </a:solidFill>
              </a:rPr>
              <a:t>chapter 1?</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CA" sz="5400" b="1"/>
              <a:t>Chapter 12 - Bonzo</a:t>
            </a:r>
          </a:p>
        </p:txBody>
      </p:sp>
      <p:sp>
        <p:nvSpPr>
          <p:cNvPr id="28675" name="Rectangle 3"/>
          <p:cNvSpPr>
            <a:spLocks noGrp="1" noChangeArrowheads="1"/>
          </p:cNvSpPr>
          <p:nvPr>
            <p:ph idx="1"/>
          </p:nvPr>
        </p:nvSpPr>
        <p:spPr/>
        <p:txBody>
          <a:bodyPr>
            <a:normAutofit/>
          </a:bodyPr>
          <a:lstStyle/>
          <a:p>
            <a:pPr marL="0" indent="0">
              <a:buFont typeface="Wingdings" pitchFamily="2" charset="2"/>
              <a:buNone/>
            </a:pPr>
            <a:r>
              <a:rPr lang="en-CA" sz="4000" dirty="0"/>
              <a:t>“Ender Wiggin  must believe that no matter what happens, no adult will ever, ever step in to help him in any way. He must believe to the core of his soul, that he can only do what he and the other children work out for themselves” (p.202).</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CA" sz="6000" b="1"/>
              <a:t>Chapter 12 - Bonzo</a:t>
            </a:r>
            <a:r>
              <a:rPr lang="en-CA"/>
              <a:t> </a:t>
            </a:r>
          </a:p>
        </p:txBody>
      </p:sp>
      <p:sp>
        <p:nvSpPr>
          <p:cNvPr id="29699" name="Rectangle 3"/>
          <p:cNvSpPr>
            <a:spLocks noGrp="1" noChangeArrowheads="1"/>
          </p:cNvSpPr>
          <p:nvPr>
            <p:ph idx="1"/>
          </p:nvPr>
        </p:nvSpPr>
        <p:spPr/>
        <p:txBody>
          <a:bodyPr/>
          <a:lstStyle/>
          <a:p>
            <a:pPr marL="0" indent="0">
              <a:buFont typeface="Wingdings" pitchFamily="2" charset="2"/>
              <a:buNone/>
            </a:pPr>
            <a:r>
              <a:rPr lang="en-CA" sz="4400"/>
              <a:t>“Because he’s the best, that’s why! Who else can fight the buggers? That’s what matters, you fool, the buggers!” (p. 210).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CA" sz="5400" b="1"/>
              <a:t>Chapter 12 - Bonzo</a:t>
            </a:r>
          </a:p>
        </p:txBody>
      </p:sp>
      <p:sp>
        <p:nvSpPr>
          <p:cNvPr id="23555" name="Rectangle 3"/>
          <p:cNvSpPr>
            <a:spLocks noGrp="1" noChangeArrowheads="1"/>
          </p:cNvSpPr>
          <p:nvPr>
            <p:ph idx="1"/>
          </p:nvPr>
        </p:nvSpPr>
        <p:spPr/>
        <p:txBody>
          <a:bodyPr/>
          <a:lstStyle/>
          <a:p>
            <a:pPr marL="177800" indent="-58738">
              <a:buNone/>
            </a:pPr>
            <a:r>
              <a:rPr lang="en-US" sz="3600" dirty="0">
                <a:solidFill>
                  <a:srgbClr val="C00000"/>
                </a:solidFill>
              </a:rPr>
              <a:t>As Ender's training continues, the people in charge of the Battle School make some serious changes in how the battles are organized and run. </a:t>
            </a:r>
          </a:p>
          <a:p>
            <a:endParaRPr lang="en-US" sz="1600" dirty="0" smtClean="0"/>
          </a:p>
          <a:p>
            <a:pPr algn="ctr">
              <a:buNone/>
            </a:pPr>
            <a:r>
              <a:rPr lang="en-US" sz="4800" dirty="0" smtClean="0"/>
              <a:t>What </a:t>
            </a:r>
            <a:r>
              <a:rPr lang="en-US" sz="4800" dirty="0"/>
              <a:t>are the major changes in this chapter? </a:t>
            </a:r>
            <a:endParaRPr lang="en-CA"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CA" sz="6000" b="1"/>
              <a:t>Chapter 12 - Bonzo</a:t>
            </a:r>
          </a:p>
        </p:txBody>
      </p:sp>
      <p:sp>
        <p:nvSpPr>
          <p:cNvPr id="30723" name="Rectangle 3"/>
          <p:cNvSpPr>
            <a:spLocks noGrp="1" noChangeArrowheads="1"/>
          </p:cNvSpPr>
          <p:nvPr>
            <p:ph idx="1"/>
          </p:nvPr>
        </p:nvSpPr>
        <p:spPr/>
        <p:txBody>
          <a:bodyPr/>
          <a:lstStyle/>
          <a:p>
            <a:pPr marL="0" indent="0">
              <a:buFont typeface="Wingdings" pitchFamily="2" charset="2"/>
              <a:buNone/>
            </a:pPr>
            <a:r>
              <a:rPr lang="en-CA" sz="3600"/>
              <a:t>“There was no help for him. Whatever he faced, now and forever, no oned would save him from it…Peter had been right, always right; the power to kill and destroy…and nothing and no one will ever save you” (p.212).</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CA"/>
              <a:t>Chapter 12 - Bonzo</a:t>
            </a:r>
          </a:p>
        </p:txBody>
      </p:sp>
      <p:sp>
        <p:nvSpPr>
          <p:cNvPr id="24579" name="Rectangle 3"/>
          <p:cNvSpPr>
            <a:spLocks noGrp="1" noChangeArrowheads="1"/>
          </p:cNvSpPr>
          <p:nvPr>
            <p:ph idx="1"/>
          </p:nvPr>
        </p:nvSpPr>
        <p:spPr/>
        <p:txBody>
          <a:bodyPr/>
          <a:lstStyle/>
          <a:p>
            <a:pPr marL="177800" indent="-58738">
              <a:buNone/>
            </a:pPr>
            <a:r>
              <a:rPr lang="en-US" sz="3600" dirty="0">
                <a:solidFill>
                  <a:srgbClr val="C00000"/>
                </a:solidFill>
              </a:rPr>
              <a:t>What are the reactions shown by the following characters to Ender's demolition of </a:t>
            </a:r>
            <a:r>
              <a:rPr lang="en-US" sz="3600" dirty="0" err="1">
                <a:solidFill>
                  <a:srgbClr val="C00000"/>
                </a:solidFill>
              </a:rPr>
              <a:t>Bonzo</a:t>
            </a:r>
            <a:r>
              <a:rPr lang="en-US" sz="3600" dirty="0">
                <a:solidFill>
                  <a:srgbClr val="C00000"/>
                </a:solidFill>
              </a:rPr>
              <a:t>: </a:t>
            </a:r>
            <a:endParaRPr lang="en-US" sz="3600" dirty="0" smtClean="0">
              <a:solidFill>
                <a:srgbClr val="C00000"/>
              </a:solidFill>
            </a:endParaRPr>
          </a:p>
          <a:p>
            <a:pPr lvl="1"/>
            <a:r>
              <a:rPr lang="en-US" sz="3600" dirty="0" smtClean="0"/>
              <a:t>Dink</a:t>
            </a:r>
          </a:p>
          <a:p>
            <a:pPr lvl="1"/>
            <a:r>
              <a:rPr lang="en-US" sz="3600" dirty="0" smtClean="0"/>
              <a:t>Bean</a:t>
            </a:r>
          </a:p>
          <a:p>
            <a:pPr lvl="1"/>
            <a:r>
              <a:rPr lang="en-US" sz="3600" dirty="0" smtClean="0"/>
              <a:t>Ender</a:t>
            </a:r>
          </a:p>
          <a:p>
            <a:pPr lvl="1"/>
            <a:r>
              <a:rPr lang="en-US" sz="3600" dirty="0" smtClean="0"/>
              <a:t>Colonel </a:t>
            </a:r>
            <a:r>
              <a:rPr lang="en-US" sz="3600" dirty="0"/>
              <a:t>Anderson</a:t>
            </a:r>
            <a:r>
              <a:rPr lang="en-CA" sz="36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20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4579">
                                            <p:txEl>
                                              <p:pRg st="3" end="3"/>
                                            </p:txEl>
                                          </p:spTgt>
                                        </p:tgtEl>
                                        <p:attrNameLst>
                                          <p:attrName>style.visibility</p:attrName>
                                        </p:attrNameLst>
                                      </p:cBhvr>
                                      <p:to>
                                        <p:strVal val="visible"/>
                                      </p:to>
                                    </p:set>
                                    <p:animEffect transition="in" filter="circle(in)">
                                      <p:cBhvr>
                                        <p:cTn id="16" dur="2000"/>
                                        <p:tgtEl>
                                          <p:spTgt spid="2457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4579">
                                            <p:txEl>
                                              <p:pRg st="4" end="4"/>
                                            </p:txEl>
                                          </p:spTgt>
                                        </p:tgtEl>
                                        <p:attrNameLst>
                                          <p:attrName>style.visibility</p:attrName>
                                        </p:attrNameLst>
                                      </p:cBhvr>
                                      <p:to>
                                        <p:strVal val="visible"/>
                                      </p:to>
                                    </p:set>
                                    <p:anim calcmode="lin" valueType="num">
                                      <p:cBhvr additive="base">
                                        <p:cTn id="21"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569</TotalTime>
  <Words>608</Words>
  <Application>Microsoft Office PowerPoint</Application>
  <PresentationFormat>On-screen Show (4:3)</PresentationFormat>
  <Paragraphs>71</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Module</vt:lpstr>
      <vt:lpstr>ENDER’S GAME</vt:lpstr>
      <vt:lpstr>Slide 2</vt:lpstr>
      <vt:lpstr>Chapter 12 - Bonzo</vt:lpstr>
      <vt:lpstr>Chapter 12 - Bonzo</vt:lpstr>
      <vt:lpstr>Chapter 12 - Bonzo</vt:lpstr>
      <vt:lpstr>Chapter 12 - Bonzo </vt:lpstr>
      <vt:lpstr>Chapter 12 - Bonzo</vt:lpstr>
      <vt:lpstr>Chapter 12 - Bonzo</vt:lpstr>
      <vt:lpstr>Chapter 12 - Bonzo</vt:lpstr>
      <vt:lpstr>Chapter 12 - Bonzo</vt:lpstr>
      <vt:lpstr>Chapter 12 - Bonzo</vt:lpstr>
      <vt:lpstr>Slide 12</vt:lpstr>
      <vt:lpstr>Chapter 13 - Valentine</vt:lpstr>
      <vt:lpstr>Chapter 13 - Valentine</vt:lpstr>
      <vt:lpstr>Chapter 13 - Valentine</vt:lpstr>
      <vt:lpstr>Chapter 13 - Valentine</vt:lpstr>
      <vt:lpstr>Chapter 13 - Valentine</vt:lpstr>
      <vt:lpstr>Chapter 13 - Valentine</vt:lpstr>
      <vt:lpstr>Slide 19</vt:lpstr>
    </vt:vector>
  </TitlesOfParts>
  <Company>EMSB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ENDER’S GAME</dc:title>
  <dc:creator>LMAC</dc:creator>
  <cp:lastModifiedBy>LMAC</cp:lastModifiedBy>
  <cp:revision>11</cp:revision>
  <dcterms:created xsi:type="dcterms:W3CDTF">2010-05-18T11:56:46Z</dcterms:created>
  <dcterms:modified xsi:type="dcterms:W3CDTF">2012-05-28T14:00:55Z</dcterms:modified>
</cp:coreProperties>
</file>